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9" r:id="rId2"/>
  </p:sldIdLst>
  <p:sldSz cx="6858000" cy="9144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1AE"/>
    <a:srgbClr val="2F61AF"/>
    <a:srgbClr val="F58020"/>
    <a:srgbClr val="4F81BD"/>
    <a:srgbClr val="1781A5"/>
    <a:srgbClr val="1785A9"/>
    <a:srgbClr val="000000"/>
    <a:srgbClr val="2F62AE"/>
    <a:srgbClr val="D0D8E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068" autoAdjust="0"/>
  </p:normalViewPr>
  <p:slideViewPr>
    <p:cSldViewPr snapToGrid="0">
      <p:cViewPr>
        <p:scale>
          <a:sx n="90" d="100"/>
          <a:sy n="90" d="100"/>
        </p:scale>
        <p:origin x="1268" y="-19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120" y="20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D7E8EB-AEFE-D564-479F-795C5828A7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3F396-207E-0606-5E96-9151500D0B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C0429-47C6-2C4A-92C9-99BE688701A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73E3A-BFDF-5282-271C-E3AC2FA75D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18CCD-A99F-0C78-054F-7A910B7D03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026FF-1D5B-E745-89A7-4B34D9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57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C41BDBE-B940-421C-83E0-2AACB491D5A6}" type="datetimeFigureOut">
              <a:rPr lang="en-US" smtClean="0"/>
              <a:t>11/3/2025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704850"/>
            <a:ext cx="26384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2532E0C-0C0E-4DCE-9F86-F1B375515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5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F90E-1610-4D63-319A-EFFC2C794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5802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75E349E-3C39-8110-106C-BC49197C8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1930400"/>
            <a:ext cx="6172200" cy="609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8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ub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75E349E-3C39-8110-106C-BC49197C8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2370667"/>
            <a:ext cx="6172200" cy="56557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2B2AF-6EA6-F14B-BF7C-F41BF74217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1524000"/>
            <a:ext cx="6172200" cy="50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rgbClr val="3061AE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C5C2FA4-7A6F-AFD2-5D3E-5667A8F97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807933"/>
            <a:ext cx="4972050" cy="696412"/>
          </a:xfrm>
        </p:spPr>
        <p:txBody>
          <a:bodyPr/>
          <a:lstStyle>
            <a:lvl1pPr>
              <a:defRPr b="1">
                <a:solidFill>
                  <a:srgbClr val="F5802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5287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75E349E-3C39-8110-106C-BC49197C8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2370666"/>
            <a:ext cx="6164580" cy="5951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2B2AF-6EA6-F14B-BF7C-F41BF74217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1524000"/>
            <a:ext cx="4396740" cy="50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rgbClr val="3061AE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C5C2FA4-7A6F-AFD2-5D3E-5667A8F97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807933"/>
            <a:ext cx="4396740" cy="696412"/>
          </a:xfrm>
        </p:spPr>
        <p:txBody>
          <a:bodyPr/>
          <a:lstStyle>
            <a:lvl1pPr>
              <a:defRPr b="1">
                <a:solidFill>
                  <a:srgbClr val="F5802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5945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2 Lines)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75E349E-3C39-8110-106C-BC49197C8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2430272"/>
            <a:ext cx="6172200" cy="558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CAFD0C-F72A-BF04-2F8C-A52795543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807933"/>
            <a:ext cx="4972050" cy="738664"/>
          </a:xfrm>
        </p:spPr>
        <p:txBody>
          <a:bodyPr>
            <a:spAutoFit/>
          </a:bodyPr>
          <a:lstStyle>
            <a:lvl1pPr>
              <a:defRPr b="1">
                <a:solidFill>
                  <a:srgbClr val="F58020"/>
                </a:solidFill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016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2 Lines) and Subhead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75E349E-3C39-8110-106C-BC49197C8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2966719"/>
            <a:ext cx="6172200" cy="53693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CAFD0C-F72A-BF04-2F8C-A52795543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807933"/>
            <a:ext cx="4972050" cy="738664"/>
          </a:xfrm>
        </p:spPr>
        <p:txBody>
          <a:bodyPr>
            <a:spAutoFit/>
          </a:bodyPr>
          <a:lstStyle>
            <a:lvl1pPr>
              <a:defRPr b="1">
                <a:solidFill>
                  <a:srgbClr val="F58020"/>
                </a:solidFill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Click to edit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63400E1-087D-BF82-37F2-CF69F8FCB2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2107168"/>
            <a:ext cx="6172200" cy="50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rgbClr val="3061AE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428336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py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F90E-1610-4D63-319A-EFFC2C794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5802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75E349E-3C39-8110-106C-BC49197C8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1930400"/>
            <a:ext cx="3086100" cy="558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EF88691-77C5-B93B-AA52-1E9D5559AB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1930400"/>
            <a:ext cx="2857500" cy="558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8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Closing Slide">
    <p:bg>
      <p:bgPr>
        <a:solidFill>
          <a:srgbClr val="2F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F90E-1610-4D63-319A-EFFC2C794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97319"/>
            <a:ext cx="3162300" cy="696412"/>
          </a:xfrm>
        </p:spPr>
        <p:txBody>
          <a:bodyPr/>
          <a:lstStyle>
            <a:lvl1pPr>
              <a:defRPr b="1">
                <a:solidFill>
                  <a:srgbClr val="F5802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75E349E-3C39-8110-106C-BC49197C8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4104640"/>
            <a:ext cx="3086100" cy="203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EF88691-77C5-B93B-AA52-1E9D5559AB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1930400"/>
            <a:ext cx="2857500" cy="558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D65EB-3442-D967-36EB-9A7F4B669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5588995" y="522789"/>
            <a:ext cx="926105" cy="6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0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21F40D3-2C5F-2B0F-EDDB-368BD56D2D6A}"/>
              </a:ext>
            </a:extLst>
          </p:cNvPr>
          <p:cNvSpPr/>
          <p:nvPr userDrawn="1"/>
        </p:nvSpPr>
        <p:spPr>
          <a:xfrm>
            <a:off x="3958543" y="-262360"/>
            <a:ext cx="2986268" cy="9568405"/>
          </a:xfrm>
          <a:prstGeom prst="rect">
            <a:avLst/>
          </a:prstGeom>
          <a:solidFill>
            <a:srgbClr val="3061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EB4634A-7F1B-4FD7-97D3-2CB1B50E3944}"/>
              </a:ext>
            </a:extLst>
          </p:cNvPr>
          <p:cNvSpPr/>
          <p:nvPr userDrawn="1"/>
        </p:nvSpPr>
        <p:spPr>
          <a:xfrm>
            <a:off x="-385010" y="-556126"/>
            <a:ext cx="5775158" cy="10208127"/>
          </a:xfrm>
          <a:custGeom>
            <a:avLst/>
            <a:gdLst>
              <a:gd name="connsiteX0" fmla="*/ 0 w 7700211"/>
              <a:gd name="connsiteY0" fmla="*/ 0 h 7656095"/>
              <a:gd name="connsiteX1" fmla="*/ 6294495 w 7700211"/>
              <a:gd name="connsiteY1" fmla="*/ 0 h 7656095"/>
              <a:gd name="connsiteX2" fmla="*/ 6302228 w 7700211"/>
              <a:gd name="connsiteY2" fmla="*/ 8190 h 7656095"/>
              <a:gd name="connsiteX3" fmla="*/ 7700211 w 7700211"/>
              <a:gd name="connsiteY3" fmla="*/ 3580352 h 7656095"/>
              <a:gd name="connsiteX4" fmla="*/ 5907099 w 7700211"/>
              <a:gd name="connsiteY4" fmla="*/ 7551313 h 7656095"/>
              <a:gd name="connsiteX5" fmla="*/ 5787289 w 7700211"/>
              <a:gd name="connsiteY5" fmla="*/ 7656095 h 7656095"/>
              <a:gd name="connsiteX6" fmla="*/ 0 w 7700211"/>
              <a:gd name="connsiteY6" fmla="*/ 7656095 h 76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0211" h="7656095">
                <a:moveTo>
                  <a:pt x="0" y="0"/>
                </a:moveTo>
                <a:lnTo>
                  <a:pt x="6294495" y="0"/>
                </a:lnTo>
                <a:lnTo>
                  <a:pt x="6302228" y="8190"/>
                </a:lnTo>
                <a:cubicBezTo>
                  <a:pt x="7175577" y="978929"/>
                  <a:pt x="7700211" y="2223440"/>
                  <a:pt x="7700211" y="3580352"/>
                </a:cubicBezTo>
                <a:cubicBezTo>
                  <a:pt x="7700211" y="5131109"/>
                  <a:pt x="7014975" y="6535056"/>
                  <a:pt x="5907099" y="7551313"/>
                </a:cubicBezTo>
                <a:lnTo>
                  <a:pt x="5787289" y="7656095"/>
                </a:lnTo>
                <a:lnTo>
                  <a:pt x="0" y="765609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F58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FFD1AAF-3571-9916-404B-E87D67C5B7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194131"/>
            <a:ext cx="3185160" cy="1727200"/>
          </a:xfrm>
        </p:spPr>
        <p:txBody>
          <a:bodyPr lIns="0">
            <a:normAutofit/>
          </a:bodyPr>
          <a:lstStyle>
            <a:lvl1pPr marL="0" indent="0">
              <a:buNone/>
              <a:defRPr sz="2700" b="1">
                <a:solidFill>
                  <a:srgbClr val="3061AE"/>
                </a:solidFill>
              </a:defRPr>
            </a:lvl1pPr>
            <a:lvl2pPr marL="342900" indent="0">
              <a:buNone/>
              <a:defRPr/>
            </a:lvl2pPr>
            <a:lvl3pPr marL="582930" indent="0">
              <a:buNone/>
              <a:defRPr/>
            </a:lvl3pPr>
            <a:lvl4pPr marL="925830" indent="0">
              <a:buNone/>
              <a:defRPr/>
            </a:lvl4pPr>
            <a:lvl5pPr marL="126873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903709-DF4F-2D45-0A0D-016BC81E3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838201"/>
            <a:ext cx="1466546" cy="1102812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13D5A3B-D20F-CA07-F0DC-FE551DB8CF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197600"/>
            <a:ext cx="3185160" cy="508000"/>
          </a:xfrm>
        </p:spPr>
        <p:txBody>
          <a:bodyPr lIns="0"/>
          <a:lstStyle>
            <a:lvl1pPr marL="0" indent="0">
              <a:buNone/>
              <a:defRPr b="1">
                <a:solidFill>
                  <a:srgbClr val="F5802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93DBB65-39F6-C735-B1E0-644EC0AE32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7899400"/>
            <a:ext cx="2971800" cy="406400"/>
          </a:xfrm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161DF66-B23A-26D8-FE21-43A5DAF8C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705600"/>
            <a:ext cx="3185160" cy="914400"/>
          </a:xfrm>
        </p:spPr>
        <p:txBody>
          <a:bodyPr lIns="0">
            <a:normAutofit/>
          </a:bodyPr>
          <a:lstStyle>
            <a:lvl1pPr marL="0" indent="0">
              <a:buNone/>
              <a:defRPr sz="1275"/>
            </a:lvl1pPr>
            <a:lvl2pPr marL="342900" indent="0">
              <a:buNone/>
              <a:defRPr/>
            </a:lvl2pPr>
            <a:lvl3pPr marL="582930" indent="0">
              <a:buNone/>
              <a:defRPr/>
            </a:lvl3pPr>
            <a:lvl4pPr marL="925830" indent="0">
              <a:buNone/>
              <a:defRPr/>
            </a:lvl4pPr>
            <a:lvl5pPr marL="1268730" indent="0">
              <a:buNone/>
              <a:defRPr/>
            </a:lvl5pPr>
          </a:lstStyle>
          <a:p>
            <a:pPr lvl="0"/>
            <a:r>
              <a:rPr lang="en-US" dirty="0"/>
              <a:t>Presenter title </a:t>
            </a:r>
            <a:br>
              <a:rPr lang="en-US" dirty="0"/>
            </a:br>
            <a:r>
              <a:rPr lang="en-US" dirty="0"/>
              <a:t>and Additional Info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FF3113-4D9E-6C73-4B85-C3806DFB6BA8}"/>
              </a:ext>
            </a:extLst>
          </p:cNvPr>
          <p:cNvSpPr/>
          <p:nvPr userDrawn="1"/>
        </p:nvSpPr>
        <p:spPr>
          <a:xfrm>
            <a:off x="4897508" y="8507896"/>
            <a:ext cx="1543050" cy="371061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>
            <a:glow>
              <a:schemeClr val="accent1">
                <a:alpha val="16000"/>
              </a:schemeClr>
            </a:glow>
            <a:softEdge rad="7587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0133A38-900F-31E7-46F3-5E8363670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8637" y="508001"/>
            <a:ext cx="3717367" cy="82633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21F40D3-2C5F-2B0F-EDDB-368BD56D2D6A}"/>
              </a:ext>
            </a:extLst>
          </p:cNvPr>
          <p:cNvSpPr/>
          <p:nvPr userDrawn="1"/>
        </p:nvSpPr>
        <p:spPr>
          <a:xfrm>
            <a:off x="3958543" y="-262360"/>
            <a:ext cx="2986268" cy="9568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EB4634A-7F1B-4FD7-97D3-2CB1B50E3944}"/>
              </a:ext>
            </a:extLst>
          </p:cNvPr>
          <p:cNvSpPr/>
          <p:nvPr userDrawn="1"/>
        </p:nvSpPr>
        <p:spPr>
          <a:xfrm>
            <a:off x="-385010" y="-556126"/>
            <a:ext cx="5775158" cy="10208127"/>
          </a:xfrm>
          <a:custGeom>
            <a:avLst/>
            <a:gdLst>
              <a:gd name="connsiteX0" fmla="*/ 0 w 7700211"/>
              <a:gd name="connsiteY0" fmla="*/ 0 h 7656095"/>
              <a:gd name="connsiteX1" fmla="*/ 6294495 w 7700211"/>
              <a:gd name="connsiteY1" fmla="*/ 0 h 7656095"/>
              <a:gd name="connsiteX2" fmla="*/ 6302228 w 7700211"/>
              <a:gd name="connsiteY2" fmla="*/ 8190 h 7656095"/>
              <a:gd name="connsiteX3" fmla="*/ 7700211 w 7700211"/>
              <a:gd name="connsiteY3" fmla="*/ 3580352 h 7656095"/>
              <a:gd name="connsiteX4" fmla="*/ 5907099 w 7700211"/>
              <a:gd name="connsiteY4" fmla="*/ 7551313 h 7656095"/>
              <a:gd name="connsiteX5" fmla="*/ 5787289 w 7700211"/>
              <a:gd name="connsiteY5" fmla="*/ 7656095 h 7656095"/>
              <a:gd name="connsiteX6" fmla="*/ 0 w 7700211"/>
              <a:gd name="connsiteY6" fmla="*/ 7656095 h 76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0211" h="7656095">
                <a:moveTo>
                  <a:pt x="0" y="0"/>
                </a:moveTo>
                <a:lnTo>
                  <a:pt x="6294495" y="0"/>
                </a:lnTo>
                <a:lnTo>
                  <a:pt x="6302228" y="8190"/>
                </a:lnTo>
                <a:cubicBezTo>
                  <a:pt x="7175577" y="978929"/>
                  <a:pt x="7700211" y="2223440"/>
                  <a:pt x="7700211" y="3580352"/>
                </a:cubicBezTo>
                <a:cubicBezTo>
                  <a:pt x="7700211" y="5131109"/>
                  <a:pt x="7014975" y="6535056"/>
                  <a:pt x="5907099" y="7551313"/>
                </a:cubicBezTo>
                <a:lnTo>
                  <a:pt x="5787289" y="7656095"/>
                </a:lnTo>
                <a:lnTo>
                  <a:pt x="0" y="7656095"/>
                </a:lnTo>
                <a:close/>
              </a:path>
            </a:pathLst>
          </a:custGeom>
          <a:solidFill>
            <a:srgbClr val="2F61AF"/>
          </a:solidFill>
          <a:ln w="57150">
            <a:solidFill>
              <a:srgbClr val="F58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FFD1AAF-3571-9916-404B-E87D67C5B7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776053"/>
            <a:ext cx="3185160" cy="1727200"/>
          </a:xfrm>
        </p:spPr>
        <p:txBody>
          <a:bodyPr lIns="0">
            <a:normAutofit/>
          </a:bodyPr>
          <a:lstStyle>
            <a:lvl1pPr marL="0" indent="0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582930" indent="0">
              <a:buNone/>
              <a:defRPr/>
            </a:lvl3pPr>
            <a:lvl4pPr marL="925830" indent="0">
              <a:buNone/>
              <a:defRPr/>
            </a:lvl4pPr>
            <a:lvl5pPr marL="1268730" indent="0">
              <a:buNone/>
              <a:defRPr/>
            </a:lvl5pPr>
          </a:lstStyle>
          <a:p>
            <a:pPr lvl="0"/>
            <a:r>
              <a:rPr lang="en-US" dirty="0"/>
              <a:t>Add closing</a:t>
            </a:r>
            <a:br>
              <a:rPr lang="en-US" dirty="0"/>
            </a:br>
            <a:r>
              <a:rPr lang="en-US" dirty="0"/>
              <a:t>copy here.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903709-DF4F-2D45-0A0D-016BC81E3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838601"/>
            <a:ext cx="1466546" cy="1102008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13D5A3B-D20F-CA07-F0DC-FE551DB8CF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197600"/>
            <a:ext cx="3185160" cy="914400"/>
          </a:xfrm>
        </p:spPr>
        <p:txBody>
          <a:bodyPr l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b="1">
                <a:solidFill>
                  <a:srgbClr val="F58020"/>
                </a:solidFill>
              </a:defRPr>
            </a:lvl1pPr>
          </a:lstStyle>
          <a:p>
            <a:pPr lvl="0"/>
            <a:r>
              <a:rPr lang="en-US" dirty="0"/>
              <a:t>Add additional info here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Add additional info here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FF3113-4D9E-6C73-4B85-C3806DFB6BA8}"/>
              </a:ext>
            </a:extLst>
          </p:cNvPr>
          <p:cNvSpPr/>
          <p:nvPr userDrawn="1"/>
        </p:nvSpPr>
        <p:spPr>
          <a:xfrm>
            <a:off x="4897508" y="8507896"/>
            <a:ext cx="1543050" cy="371061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>
            <a:glow>
              <a:schemeClr val="accent1">
                <a:alpha val="16000"/>
              </a:schemeClr>
            </a:glow>
            <a:softEdge rad="7587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0133A38-900F-31E7-46F3-5E8363670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8637" y="508001"/>
            <a:ext cx="3717367" cy="82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7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48215D-F38D-8BD5-5118-0BA0F9A700A8}"/>
              </a:ext>
            </a:extLst>
          </p:cNvPr>
          <p:cNvSpPr/>
          <p:nvPr userDrawn="1"/>
        </p:nvSpPr>
        <p:spPr>
          <a:xfrm>
            <a:off x="0" y="8657166"/>
            <a:ext cx="6858000" cy="486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807933"/>
            <a:ext cx="4972050" cy="696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930400"/>
            <a:ext cx="6172200" cy="60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CA568-86C8-0E6B-4500-22C393BB3C29}"/>
              </a:ext>
            </a:extLst>
          </p:cNvPr>
          <p:cNvSpPr/>
          <p:nvPr userDrawn="1"/>
        </p:nvSpPr>
        <p:spPr>
          <a:xfrm>
            <a:off x="6145530" y="8657165"/>
            <a:ext cx="369570" cy="4868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4AB575-7986-1741-A4D9-8B601F7D4868}" type="slidenum">
              <a:rPr lang="en-US" sz="6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600" b="0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13B11929-88A4-0446-9A41-116072A25C92}"/>
              </a:ext>
            </a:extLst>
          </p:cNvPr>
          <p:cNvSpPr txBox="1"/>
          <p:nvPr userDrawn="1"/>
        </p:nvSpPr>
        <p:spPr>
          <a:xfrm>
            <a:off x="342901" y="8657166"/>
            <a:ext cx="4137422" cy="486833"/>
          </a:xfrm>
          <a:prstGeom prst="rect">
            <a:avLst/>
          </a:prstGeom>
          <a:noFill/>
        </p:spPr>
        <p:txBody>
          <a:bodyPr wrap="square" lIns="0" tIns="6858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8" indent="7144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cap="non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© Caregiving Pathways</a:t>
            </a:r>
          </a:p>
          <a:p>
            <a:pPr marL="0" marR="0" lvl="8" indent="7144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b="0" i="0" kern="1200" cap="none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64A7B1-17E8-AE6D-B684-91BF2D0CA3C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588995" y="522789"/>
            <a:ext cx="926105" cy="6964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5" r:id="rId4"/>
    <p:sldLayoutId id="2147483680" r:id="rId5"/>
    <p:sldLayoutId id="2147483676" r:id="rId6"/>
    <p:sldLayoutId id="2147483678" r:id="rId7"/>
    <p:sldLayoutId id="2147483650" r:id="rId8"/>
    <p:sldLayoutId id="2147483679" r:id="rId9"/>
  </p:sldLayoutIdLst>
  <p:txStyles>
    <p:titleStyle>
      <a:lvl1pPr algn="l" defTabSz="685800" rtl="0" eaLnBrk="1" latinLnBrk="0" hangingPunct="1">
        <a:spcBef>
          <a:spcPct val="0"/>
        </a:spcBef>
        <a:buNone/>
        <a:defRPr sz="2100" b="1" kern="1200">
          <a:solidFill>
            <a:srgbClr val="F58020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188595" indent="-205740" algn="l" defTabSz="6858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488633" indent="-145733" algn="l" defTabSz="6858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–"/>
        <a:defRPr sz="12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788670" indent="-205740" algn="l" defTabSz="6858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05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1131570" indent="-205740" algn="l" defTabSz="6858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–"/>
        <a:defRPr sz="9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1474470" indent="-205740" algn="l" defTabSz="6858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»"/>
        <a:defRPr sz="9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areyearsacademy.com/the-caregiving-year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D1E5A0-2B4D-6D45-5BC0-CDE0B10A5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742" y="4258118"/>
            <a:ext cx="5471358" cy="246172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1500"/>
              </a:spcAft>
              <a:buNone/>
            </a:pPr>
            <a:r>
              <a:rPr lang="en-US" sz="1400" b="1" dirty="0"/>
              <a:t>Expectant</a:t>
            </a:r>
            <a:r>
              <a:rPr lang="en-US" sz="1400" dirty="0"/>
              <a:t> — Adjusting expectations and preparing </a:t>
            </a:r>
          </a:p>
          <a:p>
            <a:pPr marL="0" indent="0">
              <a:lnSpc>
                <a:spcPct val="110000"/>
              </a:lnSpc>
              <a:spcAft>
                <a:spcPts val="1500"/>
              </a:spcAft>
              <a:buNone/>
            </a:pPr>
            <a:r>
              <a:rPr lang="en-US" sz="1400" b="1" dirty="0"/>
              <a:t>New</a:t>
            </a:r>
            <a:r>
              <a:rPr lang="en-US" sz="1400" dirty="0"/>
              <a:t> — Experimenting </a:t>
            </a:r>
          </a:p>
          <a:p>
            <a:pPr marL="0" indent="0">
              <a:lnSpc>
                <a:spcPct val="110000"/>
              </a:lnSpc>
              <a:spcAft>
                <a:spcPts val="1500"/>
              </a:spcAft>
              <a:buNone/>
            </a:pPr>
            <a:r>
              <a:rPr lang="en-US" sz="1400" b="1" dirty="0"/>
              <a:t>Entrenched</a:t>
            </a:r>
            <a:r>
              <a:rPr lang="en-US" sz="1400" dirty="0"/>
              <a:t> — Developing a routine </a:t>
            </a:r>
          </a:p>
          <a:p>
            <a:pPr marL="0" indent="0">
              <a:lnSpc>
                <a:spcPct val="110000"/>
              </a:lnSpc>
              <a:spcAft>
                <a:spcPts val="1500"/>
              </a:spcAft>
              <a:buNone/>
            </a:pPr>
            <a:r>
              <a:rPr lang="en-US" sz="1400" b="1" dirty="0"/>
              <a:t>Practical </a:t>
            </a:r>
            <a:r>
              <a:rPr lang="en-US" sz="1400" dirty="0"/>
              <a:t>— Considering life after caregiving </a:t>
            </a:r>
          </a:p>
          <a:p>
            <a:pPr marL="0" indent="0">
              <a:lnSpc>
                <a:spcPct val="110000"/>
              </a:lnSpc>
              <a:spcAft>
                <a:spcPts val="1500"/>
              </a:spcAft>
              <a:buNone/>
            </a:pPr>
            <a:r>
              <a:rPr lang="en-US" sz="1400" b="1" dirty="0"/>
              <a:t>Transitioning</a:t>
            </a:r>
            <a:r>
              <a:rPr lang="en-US" sz="1400" dirty="0"/>
              <a:t> — Shifting from care that cures to care that comforts</a:t>
            </a:r>
          </a:p>
          <a:p>
            <a:pPr marL="0" indent="0">
              <a:lnSpc>
                <a:spcPct val="110000"/>
              </a:lnSpc>
              <a:spcAft>
                <a:spcPts val="1500"/>
              </a:spcAft>
              <a:buNone/>
            </a:pPr>
            <a:r>
              <a:rPr lang="en-US" sz="1400" b="1" dirty="0"/>
              <a:t>The Next Chapter</a:t>
            </a:r>
            <a:r>
              <a:rPr lang="en-US" sz="1400" dirty="0"/>
              <a:t> — Living the lessons learned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8F6F16C-67F4-68C8-07C1-31B7F51D33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1770" y="3321559"/>
            <a:ext cx="5334000" cy="469762"/>
          </a:xfrm>
        </p:spPr>
        <p:txBody>
          <a:bodyPr>
            <a:noAutofit/>
          </a:bodyPr>
          <a:lstStyle/>
          <a:p>
            <a:r>
              <a:rPr lang="en-US" sz="2000" dirty="0"/>
              <a:t>It helps to know where you are in the journey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FE8CAE2-7432-E78D-F17A-B88A602D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82" y="2527370"/>
            <a:ext cx="5959818" cy="696412"/>
          </a:xfrm>
        </p:spPr>
        <p:txBody>
          <a:bodyPr/>
          <a:lstStyle/>
          <a:p>
            <a:r>
              <a:rPr lang="en-US" sz="2800" dirty="0"/>
              <a:t>The Six Stages of Caregiving</a:t>
            </a:r>
            <a:r>
              <a:rPr lang="en-US" sz="2800" baseline="30000" dirty="0"/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7C4528-9ACD-E366-EE25-94FDA56F1C4A}"/>
              </a:ext>
            </a:extLst>
          </p:cNvPr>
          <p:cNvSpPr txBox="1"/>
          <p:nvPr/>
        </p:nvSpPr>
        <p:spPr>
          <a:xfrm>
            <a:off x="446388" y="7287380"/>
            <a:ext cx="533400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* Based on Denise Brown’s Six Caregiving Stages at </a:t>
            </a:r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The Caregiving Years Training Academy</a:t>
            </a:r>
            <a:endParaRPr lang="en-US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E017E02-293B-1DE2-A0D4-ECE6E7FF2979}"/>
              </a:ext>
            </a:extLst>
          </p:cNvPr>
          <p:cNvSpPr/>
          <p:nvPr/>
        </p:nvSpPr>
        <p:spPr>
          <a:xfrm>
            <a:off x="655233" y="4280687"/>
            <a:ext cx="310463" cy="310463"/>
          </a:xfrm>
          <a:prstGeom prst="ellipse">
            <a:avLst/>
          </a:prstGeom>
          <a:solidFill>
            <a:srgbClr val="F580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2BCB90-A4A0-B60C-E46A-E9884ECD6DF0}"/>
              </a:ext>
            </a:extLst>
          </p:cNvPr>
          <p:cNvSpPr/>
          <p:nvPr/>
        </p:nvSpPr>
        <p:spPr>
          <a:xfrm>
            <a:off x="655232" y="4691363"/>
            <a:ext cx="310463" cy="310463"/>
          </a:xfrm>
          <a:prstGeom prst="ellipse">
            <a:avLst/>
          </a:prstGeom>
          <a:solidFill>
            <a:srgbClr val="F580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DF587B-F0BF-AF34-7B01-8C479C000FAC}"/>
              </a:ext>
            </a:extLst>
          </p:cNvPr>
          <p:cNvSpPr/>
          <p:nvPr/>
        </p:nvSpPr>
        <p:spPr>
          <a:xfrm>
            <a:off x="655233" y="5099162"/>
            <a:ext cx="310463" cy="310463"/>
          </a:xfrm>
          <a:prstGeom prst="ellipse">
            <a:avLst/>
          </a:prstGeom>
          <a:solidFill>
            <a:srgbClr val="F580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3E4C4C4-DA58-5D9E-5BB2-51A66985BE85}"/>
              </a:ext>
            </a:extLst>
          </p:cNvPr>
          <p:cNvSpPr/>
          <p:nvPr/>
        </p:nvSpPr>
        <p:spPr>
          <a:xfrm>
            <a:off x="655233" y="5529004"/>
            <a:ext cx="310463" cy="310463"/>
          </a:xfrm>
          <a:prstGeom prst="ellipse">
            <a:avLst/>
          </a:prstGeom>
          <a:solidFill>
            <a:srgbClr val="F580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B239B7-ABA6-2658-0C9F-1A6148B1691E}"/>
              </a:ext>
            </a:extLst>
          </p:cNvPr>
          <p:cNvSpPr/>
          <p:nvPr/>
        </p:nvSpPr>
        <p:spPr>
          <a:xfrm>
            <a:off x="655233" y="5940704"/>
            <a:ext cx="310463" cy="310463"/>
          </a:xfrm>
          <a:prstGeom prst="ellipse">
            <a:avLst/>
          </a:prstGeom>
          <a:solidFill>
            <a:srgbClr val="F580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FC55F6B-F28F-E011-FE78-1ECEB1BA2DEA}"/>
              </a:ext>
            </a:extLst>
          </p:cNvPr>
          <p:cNvSpPr/>
          <p:nvPr/>
        </p:nvSpPr>
        <p:spPr>
          <a:xfrm>
            <a:off x="655233" y="6370546"/>
            <a:ext cx="310463" cy="310463"/>
          </a:xfrm>
          <a:prstGeom prst="ellipse">
            <a:avLst/>
          </a:prstGeom>
          <a:solidFill>
            <a:srgbClr val="F580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2D593-2930-4DC5-7EB1-59E5B37252A9}"/>
              </a:ext>
            </a:extLst>
          </p:cNvPr>
          <p:cNvSpPr txBox="1"/>
          <p:nvPr/>
        </p:nvSpPr>
        <p:spPr>
          <a:xfrm>
            <a:off x="0" y="8707266"/>
            <a:ext cx="6858000" cy="369332"/>
          </a:xfrm>
          <a:prstGeom prst="rect">
            <a:avLst/>
          </a:prstGeom>
          <a:solidFill>
            <a:srgbClr val="4F81BD"/>
          </a:solidFill>
        </p:spPr>
        <p:txBody>
          <a:bodyPr wrap="square">
            <a:spAutoFit/>
          </a:bodyPr>
          <a:lstStyle/>
          <a:p>
            <a:endParaRPr lang="en-US" sz="600" dirty="0">
              <a:solidFill>
                <a:schemeClr val="bg1"/>
              </a:solidFill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600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600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  <a:cs typeface="Roboto" panose="02000000000000000000" pitchFamily="2" charset="0"/>
              </a:rPr>
              <a:t> 2025 Caregiving Pathways, LLC. Caregiving Pathways and the Caregiving Pathways logo are trademarks of Caregiving Pathways, LLC.</a:t>
            </a:r>
          </a:p>
          <a:p>
            <a:r>
              <a:rPr lang="en-US" sz="600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  <a:cs typeface="Roboto" panose="02000000000000000000" pitchFamily="2" charset="0"/>
              </a:rPr>
              <a:t> </a:t>
            </a:r>
            <a:endParaRPr lang="en-US" sz="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BC9EB-321C-FA5F-1726-03BE1DD46CF6}"/>
              </a:ext>
            </a:extLst>
          </p:cNvPr>
          <p:cNvSpPr/>
          <p:nvPr/>
        </p:nvSpPr>
        <p:spPr>
          <a:xfrm>
            <a:off x="5500688" y="500064"/>
            <a:ext cx="1014412" cy="69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C5B988-CFF0-D838-9267-67E7C24E9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1" y="242114"/>
            <a:ext cx="4114799" cy="16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6781ef4-b875-44b3-9fb1-874ed750143b}" enabled="1" method="Privileged" siteId="{3b07dc1f-22e7-4be1-ac66-a88bf355022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114350</TotalTime>
  <Words>98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Open Sans</vt:lpstr>
      <vt:lpstr>Roboto</vt:lpstr>
      <vt:lpstr>Office Theme</vt:lpstr>
      <vt:lpstr>The Six Stages of Caregiving*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Collecting Caregiver Data</dc:title>
  <dc:creator>Beth</dc:creator>
  <cp:lastModifiedBy>Beth Suereth</cp:lastModifiedBy>
  <cp:revision>1935</cp:revision>
  <cp:lastPrinted>2014-02-11T01:06:18Z</cp:lastPrinted>
  <dcterms:created xsi:type="dcterms:W3CDTF">2006-08-16T00:00:00Z</dcterms:created>
  <dcterms:modified xsi:type="dcterms:W3CDTF">2025-11-04T01:48:29Z</dcterms:modified>
</cp:coreProperties>
</file>